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22"/>
  </p:notesMasterIdLst>
  <p:sldIdLst>
    <p:sldId id="307" r:id="rId2"/>
    <p:sldId id="302" r:id="rId3"/>
    <p:sldId id="258" r:id="rId4"/>
    <p:sldId id="299" r:id="rId5"/>
    <p:sldId id="303" r:id="rId6"/>
    <p:sldId id="312" r:id="rId7"/>
    <p:sldId id="313" r:id="rId8"/>
    <p:sldId id="314" r:id="rId9"/>
    <p:sldId id="321" r:id="rId10"/>
    <p:sldId id="294" r:id="rId11"/>
    <p:sldId id="269" r:id="rId12"/>
    <p:sldId id="311" r:id="rId13"/>
    <p:sldId id="319" r:id="rId14"/>
    <p:sldId id="306" r:id="rId15"/>
    <p:sldId id="322" r:id="rId16"/>
    <p:sldId id="315" r:id="rId17"/>
    <p:sldId id="323" r:id="rId18"/>
    <p:sldId id="316" r:id="rId19"/>
    <p:sldId id="309" r:id="rId20"/>
    <p:sldId id="31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0"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66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71" autoAdjust="0"/>
    <p:restoredTop sz="94660"/>
  </p:normalViewPr>
  <p:slideViewPr>
    <p:cSldViewPr>
      <p:cViewPr>
        <p:scale>
          <a:sx n="60" d="100"/>
          <a:sy n="60" d="100"/>
        </p:scale>
        <p:origin x="-16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13053B-D616-463C-ACE2-8287EC6D9D3A}" type="datetimeFigureOut">
              <a:rPr lang="ru-RU"/>
              <a:pPr>
                <a:defRPr/>
              </a:pPr>
              <a:t>19.04.2014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274DB0-B514-485D-89D0-E53ED8008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1830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452E7B-54B2-4E01-91E5-CCC52F599F66}" type="datetimeFigureOut">
              <a:rPr lang="ru-RU" smtClean="0"/>
              <a:pPr>
                <a:defRPr/>
              </a:pPr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5DBC8-B569-4C48-9DE5-AA9644BD80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522934-8BC5-419D-A17A-8BEDA03E552E}" type="datetimeFigureOut">
              <a:rPr lang="ru-RU" smtClean="0"/>
              <a:pPr>
                <a:defRPr/>
              </a:pPr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97D13-7A61-45F8-93C2-C7A875E8D0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944EBC-EA16-4E21-B42F-D61A876F39D2}" type="datetimeFigureOut">
              <a:rPr lang="ru-RU" smtClean="0"/>
              <a:pPr>
                <a:defRPr/>
              </a:pPr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93ED17-D2E4-4D04-9E43-A02E51B8D7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1C8975-C401-427C-839C-4DBAFC808C68}" type="datetimeFigureOut">
              <a:rPr lang="ru-RU" smtClean="0"/>
              <a:pPr>
                <a:defRPr/>
              </a:pPr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9F451-A785-4C82-9948-A34E6CEBF9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EEE85-B14B-4B93-B971-5E327F8B934D}" type="datetimeFigureOut">
              <a:rPr lang="ru-RU" smtClean="0"/>
              <a:pPr>
                <a:defRPr/>
              </a:pPr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AC5EE7-3F4F-4FA9-B367-2050948252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0055F7-CC1F-4035-B456-3E794EBDC091}" type="datetimeFigureOut">
              <a:rPr lang="ru-RU" smtClean="0"/>
              <a:pPr>
                <a:defRPr/>
              </a:pPr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7AE16-15E4-432F-AE11-3265964E39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0DEDB9-168F-4C3F-ADB9-8DA8E2BD7012}" type="datetimeFigureOut">
              <a:rPr lang="ru-RU" smtClean="0"/>
              <a:pPr>
                <a:defRPr/>
              </a:pPr>
              <a:t>19.04.2014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7A020-DA03-4BD8-9A61-E6F42691E6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FA86B8-CAE2-4843-AF3A-D637766DF145}" type="datetimeFigureOut">
              <a:rPr lang="ru-RU" smtClean="0"/>
              <a:pPr>
                <a:defRPr/>
              </a:pPr>
              <a:t>19.04.2014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F9179-987F-4343-9E6F-C365120275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FC4EFF-455C-4307-837E-294A49754841}" type="datetimeFigureOut">
              <a:rPr lang="ru-RU" smtClean="0"/>
              <a:pPr>
                <a:defRPr/>
              </a:pPr>
              <a:t>19.04.2014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14C40-7488-4443-9ED7-F6D587AF27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D2957D-0D4D-4971-A7B1-C83705DC323A}" type="datetimeFigureOut">
              <a:rPr lang="ru-RU" smtClean="0"/>
              <a:pPr>
                <a:defRPr/>
              </a:pPr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9CB6D-4787-4084-8EFF-0EE2016EE6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F2D4B0-5BB6-4619-B836-3C27BEAAE5D8}" type="datetimeFigureOut">
              <a:rPr lang="ru-RU" smtClean="0"/>
              <a:pPr>
                <a:defRPr/>
              </a:pPr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FA921-AE96-468E-9741-C04AC22EC2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AAD585-88AD-4C98-9527-F52C29F6FD33}" type="datetimeFigureOut">
              <a:rPr lang="ru-RU" smtClean="0"/>
              <a:pPr>
                <a:defRPr/>
              </a:pPr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15A38CA-B979-4086-B29A-54D5F64D99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2;&#1077;&#1085;&#1077;&#1088;&#1072;\Desktop\14.03.14%20&#1087;&#1088;&#1086;&#1077;&#1082;&#1090;\&#1042;&#1080;&#1076;&#1077;&#1086;-&#1089;&#1077;&#1075;&#1086;&#1076;&#1085;&#1103;\&#1044;&#1077;&#1092;&#1080;&#1083;&#1077;.avi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&#1042;&#1077;&#1085;&#1077;&#1088;&#1072;\Desktop\14.03.14%20&#1087;&#1088;&#1086;&#1077;&#1082;&#1090;\&#1042;&#1080;&#1076;&#1077;&#1086;-&#1089;&#1077;&#1075;&#1086;&#1076;&#1085;&#1103;\&#1048;&#1075;&#1085;&#1072;&#1090;-&#1042;&#1072;&#1083;&#1100;&#1089;.avi" TargetMode="External"/><Relationship Id="rId1" Type="http://schemas.openxmlformats.org/officeDocument/2006/relationships/tags" Target="../tags/tag2.xml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2;&#1077;&#1085;&#1077;&#1088;&#1072;\Desktop\14.03.14%20&#1087;&#1088;&#1086;&#1077;&#1082;&#1090;\&#1042;&#1080;&#1076;&#1077;&#1086;-&#1089;&#1077;&#1075;&#1086;&#1076;&#1085;&#1103;\&#1050;&#1072;&#1079;&#1072;&#1082;&#1080;.avi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2;&#1077;&#1085;&#1077;&#1088;&#1072;\Desktop\14.03.14%20&#1087;&#1088;&#1086;&#1077;&#1082;&#1090;\Mp3\&#1052;&#1086;&#1081;%20&#1058;&#1072;&#1090;&#1072;&#1088;&#1089;&#1090;&#1072;&#1085;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file:///C:\Users\&#1042;&#1077;&#1085;&#1077;&#1088;&#1072;\Desktop\14.03.14%20&#1087;&#1088;&#1086;&#1077;&#1082;&#1090;\Mp3\&#1040;&#1083;&#1080;&#1089;&#1072;.mp3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2;&#1077;&#1085;&#1077;&#1088;&#1072;\Desktop\14.03.14%20&#1087;&#1088;&#1086;&#1077;&#1082;&#1090;\&#1042;&#1080;&#1076;&#1077;&#1086;-&#1089;&#1077;&#1075;&#1086;&#1076;&#1085;&#1103;\&#1057;&#1074;&#1080;&#1088;&#1080;&#1076;&#1086;&#1074;.avi" TargetMode="Externa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2;&#1077;&#1085;&#1077;&#1088;&#1072;\Desktop\14.03.14%20&#1087;&#1088;&#1086;&#1077;&#1082;&#1090;\Mp3\&#1044;&#1077;&#1085;&#1100;%20&#1087;&#1086;&#1073;&#1077;&#1076;&#1099;.mp3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2;&#1077;&#1085;&#1077;&#1088;&#1072;\Desktop\14.03.14%20&#1087;&#1088;&#1086;&#1077;&#1082;&#1090;\&#1042;&#1080;&#1076;&#1077;&#1086;-&#1089;&#1077;&#1075;&#1086;&#1076;&#1085;&#1103;\&#1055;&#1088;&#1086;&#1097;&#1072;&#1085;&#1080;&#1077;%20&#1089;&#1083;&#1072;&#1074;&#1103;&#1085;&#1082;&#1080;_0.avi" TargetMode="Externa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&#1042;&#1077;&#1085;&#1077;&#1088;&#1072;\Desktop\14.03.14%20&#1087;&#1088;&#1086;&#1077;&#1082;&#1090;\Mp3\&#1046;&#1091;&#1088;&#1072;&#1074;.%202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2;&#1077;&#1085;&#1077;&#1088;&#1072;\Desktop\14.03.14%20&#1087;&#1088;&#1086;&#1077;&#1082;&#1090;\Mp3\&#1060;&#1072;&#1088;&#1080;&#1076;&#1072;%20&#1041;&#1072;&#1075;&#1088;&#1072;&#1084;&#1086;&#1074;&#1085;&#1072;_0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2;&#1077;&#1085;&#1077;&#1088;&#1072;\Desktop\14.03.14%20&#1087;&#1088;&#1086;&#1077;&#1082;&#1090;\&#1042;&#1080;&#1076;&#1077;&#1086;-&#1089;&#1077;&#1075;&#1086;&#1076;&#1085;&#1103;\&#1057;&#1074;.%20&#1074;&#1086;&#1081;&#1085;&#1072;.avi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пия №1-В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71600" y="1124744"/>
            <a:ext cx="7272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ДЕТИ - ВЕТЕРАНАМ</a:t>
            </a:r>
            <a:endParaRPr lang="ru-RU" sz="8000" b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296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пия Копия Копия №1-В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902624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971600" y="5085184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Миллионы советских людей грудью встали на защиту Родины, велась кровопролитная борьба за каждую пядь родной земли.</a:t>
            </a:r>
            <a:endParaRPr lang="ru-RU" sz="2800" dirty="0">
              <a:solidFill>
                <a:srgbClr val="FFCC66"/>
              </a:solidFill>
            </a:endParaRPr>
          </a:p>
        </p:txBody>
      </p:sp>
      <p:pic>
        <p:nvPicPr>
          <p:cNvPr id="5" name="Дефиле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63622" y="836712"/>
            <a:ext cx="6912768" cy="3888432"/>
          </a:xfrm>
          <a:prstGeom prst="rect">
            <a:avLst/>
          </a:prstGeom>
        </p:spPr>
      </p:pic>
    </p:spTree>
  </p:cSld>
  <p:clrMapOvr>
    <a:masterClrMapping/>
  </p:clrMapOvr>
  <p:transition advTm="166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 xmlns="">
        <p14:playEvt time="0" objId="5"/>
        <p14:stopEvt time="16668" objId="5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опия Копия Копия №1-ВО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902624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9552" y="620688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Сегодня мы вспоминаем тех, кого потеряли, кого фашистскими пулями, пытками в концлагерях, блокадным голодом убила война. </a:t>
            </a:r>
          </a:p>
          <a:p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Игнат-Вальс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1547664" y="2132856"/>
            <a:ext cx="6453336" cy="4255368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</p:cSld>
  <p:clrMapOvr>
    <a:masterClrMapping/>
  </p:clrMapOvr>
  <p:transition advTm="719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 xmlns="">
        <p14:playEvt time="0" objId="9"/>
        <p14:stopEvt time="70606" objId="9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опия Копия Копия №1-В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902624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6" name="Казаки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23595" y="692696"/>
            <a:ext cx="7464829" cy="559862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advTm="631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 xmlns="">
        <p14:playEvt time="0" objId="6"/>
        <p14:stopEvt time="61259" objId="6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опия Копия Копия №1-В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902624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55576" y="548680"/>
            <a:ext cx="410445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Татарстан</a:t>
            </a:r>
            <a:r>
              <a:rPr lang="ru-RU" sz="36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– это интернациональная республика. В тяжелые годы  войны плечом к плечу стояли русские и татары, чуваши и</a:t>
            </a:r>
            <a:r>
              <a:rPr lang="en-US" sz="36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марийцы, мордва и казахи …</a:t>
            </a:r>
            <a:endParaRPr lang="ru-RU" sz="3600" dirty="0">
              <a:solidFill>
                <a:srgbClr val="FFCC66"/>
              </a:solidFill>
            </a:endParaRPr>
          </a:p>
        </p:txBody>
      </p:sp>
      <p:pic>
        <p:nvPicPr>
          <p:cNvPr id="7" name="Содержимое 6" descr="муса джалиль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499992" y="692696"/>
            <a:ext cx="4281245" cy="5400600"/>
          </a:xfrm>
          <a:effectLst>
            <a:softEdge rad="317500"/>
          </a:effectLst>
        </p:spPr>
      </p:pic>
      <p:sp>
        <p:nvSpPr>
          <p:cNvPr id="9" name="TextBox 8"/>
          <p:cNvSpPr txBox="1"/>
          <p:nvPr/>
        </p:nvSpPr>
        <p:spPr>
          <a:xfrm>
            <a:off x="5220072" y="609329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Муса  Джалиль</a:t>
            </a:r>
            <a:endParaRPr lang="ru-RU" dirty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Мой Татарста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3244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8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 xmlns="">
        <p14:playEvt time="0" objId="10"/>
        <p14:stopEvt time="20176" objId="10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опия Копия Копия №1-ВО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902624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4" name="Содержимое 3" descr="Копия IMG_8979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95536" y="1556792"/>
            <a:ext cx="3191320" cy="4797152"/>
          </a:xfrm>
          <a:effectLst>
            <a:softEdge rad="317500"/>
          </a:effectLst>
        </p:spPr>
      </p:pic>
      <p:pic>
        <p:nvPicPr>
          <p:cNvPr id="5" name="Рисунок 4" descr="№12-ВОВ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105194">
            <a:off x="4183134" y="263188"/>
            <a:ext cx="3805305" cy="18804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635896" y="2636912"/>
            <a:ext cx="50405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  Великая Отечественная война </a:t>
            </a:r>
            <a:r>
              <a:rPr lang="ru-RU" sz="28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– это не только страдание и смерть, это высшее мерило мужества и верности, духовного величия человека.     На войне наших солдат поддерживали воспоминания о довоенной жизни.</a:t>
            </a:r>
          </a:p>
          <a:p>
            <a:endParaRPr lang="ru-RU" dirty="0"/>
          </a:p>
        </p:txBody>
      </p:sp>
      <p:pic>
        <p:nvPicPr>
          <p:cNvPr id="8" name="Алис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8532440" y="6237312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74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 xmlns="">
        <p14:playEvt time="0" objId="8"/>
        <p14:stopEvt time="35793" objId="8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Копия Копия Копия №1-В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902624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Свиридов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21808" y="692696"/>
            <a:ext cx="7682640" cy="576198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advTm="376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 xmlns="">
        <p14:playEvt time="0" objId="8"/>
        <p14:stopEvt time="37552" objId="8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Копия Копия Копия №1-В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902624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4" name="Содержимое 3" descr="2011 год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39552" y="3627022"/>
            <a:ext cx="3672408" cy="2754306"/>
          </a:xfrm>
          <a:effectLst>
            <a:softEdge rad="317500"/>
          </a:effectLst>
        </p:spPr>
      </p:pic>
      <p:pic>
        <p:nvPicPr>
          <p:cNvPr id="6" name="Рисунок 5" descr="№13-ВОВ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620688"/>
            <a:ext cx="3995936" cy="293035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467544" y="692696"/>
            <a:ext cx="37444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Ежегодное проведение подобных праздников несомненно способствует укреплению благодарной памяти потомков, находит живой отклик в сердцах людей всех поколений, </a:t>
            </a:r>
            <a:endParaRPr lang="ru-RU" sz="2400" dirty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3861048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формирует у молодежи позитивные ценности, уважение к культуре и историческому прошлому России, развитию дружеских отношений между народами.</a:t>
            </a:r>
            <a:endParaRPr lang="ru-RU" sz="2400" dirty="0">
              <a:solidFill>
                <a:srgbClr val="FFCC66"/>
              </a:solidFill>
            </a:endParaRPr>
          </a:p>
        </p:txBody>
      </p:sp>
      <p:pic>
        <p:nvPicPr>
          <p:cNvPr id="9" name="День побед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42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 xmlns="">
        <p14:playEvt time="0" objId="9"/>
        <p14:stopEvt time="63183" objId="9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опия Копия Копия №1-В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902624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6" name="Прощание славянки_0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5576" y="548680"/>
            <a:ext cx="7704856" cy="577864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06404756"/>
      </p:ext>
    </p:extLst>
  </p:cSld>
  <p:clrMapOvr>
    <a:masterClrMapping/>
  </p:clrMapOvr>
  <p:transition advTm="479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 xmlns="">
        <p14:playEvt time="0" objId="6"/>
        <p14:stopEvt time="46299" objId="6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пия Копия Копия №1-В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02624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564949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just">
              <a:buNone/>
            </a:pPr>
            <a:r>
              <a:rPr lang="ru-RU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        Поддерживая, сохраняя и пропагандируя духовые исполнительские традиции, организаторы фестиваля приобщают молодых людей к лучшим образцам отечественной культуры, воспитывают достойных граждан России. </a:t>
            </a:r>
          </a:p>
          <a:p>
            <a:endParaRPr lang="ru-RU" dirty="0" smtClean="0"/>
          </a:p>
        </p:txBody>
      </p:sp>
      <p:pic>
        <p:nvPicPr>
          <p:cNvPr id="5" name="Рисунок 4" descr="Копия Копия Копия Копия №1-В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74343" y="5218768"/>
            <a:ext cx="4514081" cy="1383174"/>
          </a:xfrm>
          <a:prstGeom prst="rect">
            <a:avLst/>
          </a:prstGeom>
          <a:effectLst/>
        </p:spPr>
      </p:pic>
    </p:spTree>
  </p:cSld>
  <p:clrMapOvr>
    <a:masterClrMapping/>
  </p:clrMapOvr>
  <p:transition advTm="4966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пия Копия Копия №1-В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02624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696744" cy="49006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Использованный материал</a:t>
            </a:r>
            <a:endParaRPr lang="ru-RU" sz="2800" dirty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6138" y="952736"/>
            <a:ext cx="8286342" cy="557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      Аудио-видео записи и фотографии фестиваля «Фанфары Победы» (2008-2013 </a:t>
            </a:r>
            <a:r>
              <a:rPr lang="ru-RU" dirty="0" err="1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) ДМШ №13 г. Казани.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     Поэзия периода Великой Отечественной войны и первых послевоенных лет. – М., 1990.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                         Авторы проекта </a:t>
            </a:r>
          </a:p>
          <a:p>
            <a:pPr>
              <a:buNone/>
            </a:pPr>
            <a:r>
              <a:rPr lang="ru-RU" dirty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Заслуженный работник культуры Республики Татарстан </a:t>
            </a:r>
            <a:r>
              <a:rPr lang="ru-RU" dirty="0" err="1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Чекменев</a:t>
            </a:r>
            <a:r>
              <a:rPr lang="ru-RU" dirty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М. А. </a:t>
            </a:r>
          </a:p>
          <a:p>
            <a:pPr>
              <a:buNone/>
            </a:pPr>
            <a:r>
              <a:rPr lang="ru-RU" dirty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Герасимова В. Р.</a:t>
            </a:r>
          </a:p>
          <a:p>
            <a:pPr>
              <a:buNone/>
            </a:pPr>
            <a:r>
              <a:rPr lang="ru-RU" dirty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Захарова Ф. Б.</a:t>
            </a:r>
          </a:p>
          <a:p>
            <a:pPr>
              <a:buNone/>
            </a:pPr>
            <a:r>
              <a:rPr lang="ru-RU" dirty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Григорьева М. В.</a:t>
            </a:r>
          </a:p>
          <a:p>
            <a:endParaRPr lang="ru-RU" dirty="0" smtClean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advTm="355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Копия Копия Копия №1-В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026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1560" y="548680"/>
            <a:ext cx="806489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Духовая музыка </a:t>
            </a:r>
            <a:r>
              <a:rPr lang="ru-RU" sz="24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– один из самых демократичных, массовых и востребованных видов музыкального искусства. Представители старшего поколения с ностальгией вспоминают то время, когда в парках, на набережных, на бульварах в выходные и праздничные дни играли духовые оркестры.</a:t>
            </a:r>
            <a:endParaRPr lang="en-US" sz="2400" dirty="0" smtClean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Праздничные демонстрации, даты воинской памяти и славы, героические события прошлого и настоящего трудно представить без проникающих в душу, будоражащих и объединяющих звуков духового оркестра. Приподнятое настроение праздника, особую торжественность и сопричастность моменту способна придать духовая музыка.</a:t>
            </a:r>
          </a:p>
          <a:p>
            <a:pPr algn="just"/>
            <a:r>
              <a:rPr lang="ru-RU" sz="24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Музыканты старшего поколения хорошо помнят, как в 70-80-е годы прошлого века в Казани проходили городские конкурсы детских духовых оркестров, в которых принимали участие до пятнадцати коллективов. </a:t>
            </a:r>
          </a:p>
          <a:p>
            <a:endParaRPr lang="ru-RU" sz="2400" dirty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5759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пия Копия Копия №1-В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02624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11560" y="1988839"/>
            <a:ext cx="7992888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Муз.</a:t>
            </a:r>
            <a:r>
              <a:rPr lang="en-US" sz="2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Я. Френкеля, ст. Р. Гамзатова «Журавли» </a:t>
            </a:r>
          </a:p>
          <a:p>
            <a:r>
              <a:rPr lang="ru-RU" sz="2000" dirty="0" smtClean="0">
                <a:solidFill>
                  <a:srgbClr val="FFCC66"/>
                </a:solidFill>
              </a:rPr>
              <a:t> А. </a:t>
            </a:r>
            <a:r>
              <a:rPr lang="ru-RU" sz="2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Александров  «Священная война»</a:t>
            </a:r>
            <a:r>
              <a:rPr lang="en-US" sz="2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solidFill>
                <a:srgbClr val="FFCC66"/>
              </a:solidFill>
            </a:endParaRPr>
          </a:p>
          <a:p>
            <a:r>
              <a:rPr lang="ru-RU" sz="2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Дефиле барабанщиков </a:t>
            </a:r>
          </a:p>
          <a:p>
            <a:r>
              <a:rPr lang="ru-RU" sz="2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И. </a:t>
            </a:r>
            <a:r>
              <a:rPr lang="ru-RU" sz="2000" dirty="0" err="1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Лученок</a:t>
            </a:r>
            <a:r>
              <a:rPr lang="ru-RU" sz="2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«Майский вальс»</a:t>
            </a:r>
          </a:p>
          <a:p>
            <a:r>
              <a:rPr lang="ru-RU" sz="2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Муз. </a:t>
            </a:r>
            <a:r>
              <a:rPr lang="ru-RU" sz="2000" dirty="0" err="1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бр</a:t>
            </a:r>
            <a:r>
              <a:rPr lang="ru-RU" sz="2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Покрасс</a:t>
            </a:r>
            <a:r>
              <a:rPr lang="ru-RU" sz="2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, сл. </a:t>
            </a:r>
            <a:r>
              <a:rPr lang="ru-RU" sz="2000" dirty="0" err="1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Солодаря</a:t>
            </a:r>
            <a:r>
              <a:rPr lang="ru-RU" sz="2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«Казаки в Берлине»</a:t>
            </a:r>
          </a:p>
          <a:p>
            <a:r>
              <a:rPr lang="ru-RU" sz="2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А. Ключарев «Мой Татарстан</a:t>
            </a:r>
          </a:p>
          <a:p>
            <a:r>
              <a:rPr lang="ru-RU" sz="2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Муз. Б. Мокроусова, ст. Б. </a:t>
            </a:r>
            <a:r>
              <a:rPr lang="ru-RU" sz="2000" dirty="0" err="1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Ласкина</a:t>
            </a:r>
            <a:r>
              <a:rPr lang="ru-RU" sz="2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«Песенка фронтового шофёра» </a:t>
            </a:r>
          </a:p>
          <a:p>
            <a:r>
              <a:rPr lang="ru-RU" sz="2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Г. Свиридов «Военный марш»</a:t>
            </a:r>
          </a:p>
          <a:p>
            <a:r>
              <a:rPr lang="ru-RU" sz="2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2000" dirty="0" err="1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Тухманов</a:t>
            </a:r>
            <a:r>
              <a:rPr lang="ru-RU" sz="2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«День Победы»</a:t>
            </a:r>
          </a:p>
          <a:p>
            <a:r>
              <a:rPr lang="ru-RU" sz="2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В. Агапкин «Прощание славянки»</a:t>
            </a:r>
          </a:p>
          <a:p>
            <a:endParaRPr lang="ru-RU" sz="2000" dirty="0" smtClean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Количество участников концертной программы – 200 человек</a:t>
            </a:r>
          </a:p>
          <a:p>
            <a:endParaRPr lang="ru-RU" dirty="0" smtClean="0">
              <a:solidFill>
                <a:srgbClr val="FFCC66"/>
              </a:solidFill>
            </a:endParaRPr>
          </a:p>
          <a:p>
            <a:endParaRPr lang="ru-RU" dirty="0" smtClean="0">
              <a:solidFill>
                <a:srgbClr val="FFCC66"/>
              </a:solidFill>
            </a:endParaRPr>
          </a:p>
          <a:p>
            <a:endParaRPr lang="ru-RU" dirty="0" smtClean="0">
              <a:solidFill>
                <a:srgbClr val="FFCC66"/>
              </a:solidFill>
            </a:endParaRPr>
          </a:p>
          <a:p>
            <a:pPr>
              <a:buFont typeface="Arial" charset="0"/>
              <a:buChar char="•"/>
            </a:pPr>
            <a:endParaRPr lang="ru-RU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endParaRPr lang="ru-RU" dirty="0" smtClean="0"/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476672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Произведения, прозвучавшие на   фестивале «Фанфары Победы»</a:t>
            </a:r>
            <a:endParaRPr lang="ru-RU" sz="3600" dirty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65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Копия Копия Копия №1-В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02624"/>
          </a:xfrm>
          <a:prstGeom prst="rect">
            <a:avLst/>
          </a:prstGeom>
        </p:spPr>
      </p:pic>
      <p:sp>
        <p:nvSpPr>
          <p:cNvPr id="15363" name="TextBox 8"/>
          <p:cNvSpPr txBox="1">
            <a:spLocks noChangeArrowheads="1"/>
          </p:cNvSpPr>
          <p:nvPr/>
        </p:nvSpPr>
        <p:spPr bwMode="auto">
          <a:xfrm>
            <a:off x="323528" y="764704"/>
            <a:ext cx="8280400" cy="39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500" b="1" dirty="0">
                <a:latin typeface="Constantia" pitchFamily="18" charset="0"/>
              </a:rPr>
              <a:t>  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Constant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3861048"/>
            <a:ext cx="8424936" cy="280831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n-US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4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Сегодня духовой оркестр ДМШ №13 – единственный детский коллектив в нашем городе. Опытному оркестранту, энтузиасту и подвижнику духовой музыки директору школы Чекменёву М. А. удалось собрать коллектив единомышленников – духовиков, усилиями которого в течение многих лет в школе существует уникальный детский коллектив, который неоднократно подтверждал свой высокий исполнительский уровень победами на различных конкурсах.</a:t>
            </a:r>
          </a:p>
          <a:p>
            <a:endParaRPr lang="ru-RU" sz="3400" dirty="0"/>
          </a:p>
        </p:txBody>
      </p:sp>
      <p:pic>
        <p:nvPicPr>
          <p:cNvPr id="7" name="Содержимое 7" descr="фото в Парке Победы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332656"/>
            <a:ext cx="4555698" cy="331252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 advTm="2113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опия Копия Копия №1-ВО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44624"/>
            <a:ext cx="9144000" cy="6902624"/>
          </a:xfrm>
          <a:prstGeom prst="rect">
            <a:avLst/>
          </a:prstGeom>
        </p:spPr>
      </p:pic>
      <p:pic>
        <p:nvPicPr>
          <p:cNvPr id="8" name="Содержимое 7" descr="IMG_6408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475656" y="2372883"/>
            <a:ext cx="6120680" cy="4080453"/>
          </a:xfrm>
          <a:effectLst>
            <a:softEdge rad="127000"/>
          </a:effectLst>
        </p:spPr>
      </p:pic>
      <p:sp>
        <p:nvSpPr>
          <p:cNvPr id="10" name="TextBox 9"/>
          <p:cNvSpPr txBox="1"/>
          <p:nvPr/>
        </p:nvSpPr>
        <p:spPr>
          <a:xfrm>
            <a:off x="539552" y="620688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Руководство школы и педагогический коллектив осознает свою ответственность в деле воспитания подрастающего поколения, поэтому в школе большое внимание уделяется воспитанию патриотизма и гражданской ответственности.</a:t>
            </a:r>
            <a:endParaRPr lang="ru-RU" sz="2400" dirty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Журав. 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244408" y="594928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09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 xmlns="">
        <p14:playEvt time="0" objId="7"/>
        <p14:stopEvt time="29289" objId="7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Копия Копия Копия №1-В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80512" cy="69026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8064" y="2708920"/>
            <a:ext cx="36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/>
            <a:r>
              <a:rPr lang="ru-RU" sz="24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   Впереди у нас две крупнейшие героические исторические даты – </a:t>
            </a:r>
          </a:p>
          <a:p>
            <a:pPr algn="just"/>
            <a:r>
              <a:rPr lang="ru-RU" sz="24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100-летие</a:t>
            </a:r>
            <a:r>
              <a:rPr lang="ru-RU" sz="24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начала  Первой мировой войны и </a:t>
            </a:r>
            <a:r>
              <a:rPr lang="ru-RU" sz="24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70-летие</a:t>
            </a:r>
            <a:r>
              <a:rPr lang="ru-RU" sz="24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Победы в Великой Отечественной войне.</a:t>
            </a:r>
            <a:endParaRPr lang="ru-RU" sz="2400" dirty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фонфары 1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454" y="3140968"/>
            <a:ext cx="4548602" cy="302433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TextBox 10"/>
          <p:cNvSpPr txBox="1"/>
          <p:nvPr/>
        </p:nvSpPr>
        <p:spPr>
          <a:xfrm>
            <a:off x="611560" y="692696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Что может быть более действенным и наглядным в деле воспитания уважению к подвигам предков, как участие в торжественных мероприятиях по чествованию героев?</a:t>
            </a:r>
            <a:r>
              <a:rPr lang="en-US" sz="24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Учащиеся и преподаватели школы считают своим долгом проводить фестивали и концерты для  ветеранов</a:t>
            </a:r>
            <a:r>
              <a:rPr lang="en-US" sz="24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Великой Отечественной войны, пока жив хотя бы один ветеран.</a:t>
            </a:r>
            <a:endParaRPr lang="ru-RU" sz="2400" dirty="0"/>
          </a:p>
        </p:txBody>
      </p:sp>
      <p:pic>
        <p:nvPicPr>
          <p:cNvPr id="8" name="Рисунок 7" descr="Копия Копия Копия Копия №1-ВО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5651339"/>
            <a:ext cx="3938017" cy="1206661"/>
          </a:xfrm>
          <a:prstGeom prst="rect">
            <a:avLst/>
          </a:prstGeom>
          <a:effectLst/>
        </p:spPr>
      </p:pic>
    </p:spTree>
  </p:cSld>
  <p:clrMapOvr>
    <a:masterClrMapping/>
  </p:clrMapOvr>
  <p:transition advTm="2318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опия Копия Копия №1-В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026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476672"/>
            <a:ext cx="7488832" cy="684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b="1" i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Патриотизм</a:t>
            </a:r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это одно из человеческих чувств, на котором основана жизнь общества.</a:t>
            </a:r>
          </a:p>
          <a:p>
            <a:pPr algn="just"/>
            <a:endParaRPr lang="ru-RU" sz="3200" dirty="0" smtClean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b="1" i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2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данной работы – показать эффективные формы патриотического воспитания на примере проведения городского фестиваля «Фанфары  Победы», который является центральным  мероприятием  долгосрочного проекта «</a:t>
            </a:r>
            <a:r>
              <a:rPr lang="ru-RU" sz="32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Дети - ветеранам</a:t>
            </a:r>
            <a:r>
              <a:rPr lang="ru-RU" sz="32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sz="3200" dirty="0" smtClean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Копия Копия Копия Копия №1-В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5517232"/>
            <a:ext cx="4010025" cy="1228725"/>
          </a:xfrm>
          <a:prstGeom prst="rect">
            <a:avLst/>
          </a:prstGeom>
          <a:effectLst/>
        </p:spPr>
      </p:pic>
    </p:spTree>
  </p:cSld>
  <p:clrMapOvr>
    <a:masterClrMapping/>
  </p:clrMapOvr>
  <p:transition spd="slow" advTm="1788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Копия Копия Копия №1-В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44000" cy="6902624"/>
          </a:xfrm>
          <a:prstGeom prst="rect">
            <a:avLst/>
          </a:prstGeom>
        </p:spPr>
      </p:pic>
      <p:pic>
        <p:nvPicPr>
          <p:cNvPr id="7" name="Содержимое 6" descr="IMG_67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79712" y="332656"/>
            <a:ext cx="5204768" cy="3469846"/>
          </a:xfrm>
          <a:effectLst>
            <a:softEdge rad="317500"/>
          </a:effectLst>
        </p:spPr>
      </p:pic>
      <p:sp>
        <p:nvSpPr>
          <p:cNvPr id="9" name="TextBox 8"/>
          <p:cNvSpPr txBox="1"/>
          <p:nvPr/>
        </p:nvSpPr>
        <p:spPr>
          <a:xfrm>
            <a:off x="683568" y="3861048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Сегодня передовыми людьми нашего общества осознается важность патриотического гражданского воспитания, особенно среди юношества. В последние годы получили широкое развитие кадетские объединения. Понимая  действенность именно музыкального воспитания, наша школа создала духовой оркестр и отряд барабанщиков на базе кадетского объединения.</a:t>
            </a:r>
            <a:endParaRPr lang="ru-RU" sz="2400" dirty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2095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Копия Копия Копия №1-В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0"/>
            <a:ext cx="9144000" cy="6902624"/>
          </a:xfrm>
          <a:prstGeom prst="rect">
            <a:avLst/>
          </a:prstGeom>
        </p:spPr>
      </p:pic>
      <p:pic>
        <p:nvPicPr>
          <p:cNvPr id="7" name="Рисунок 6" descr="IMG_92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1988840"/>
            <a:ext cx="6732240" cy="434414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1043608" y="476672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Детская музыкальная школа  №13 г. Казани является  инициатором и организатором городского фестиваля «Фанфары Победы» , который ежегодно проводится  с 2007 года.</a:t>
            </a:r>
            <a:endParaRPr lang="ru-RU" sz="2400" dirty="0"/>
          </a:p>
        </p:txBody>
      </p:sp>
      <p:pic>
        <p:nvPicPr>
          <p:cNvPr id="10" name="Фарида Баграмовна_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244408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61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 xmlns="">
        <p14:playEvt time="0" objId="10"/>
        <p14:stopEvt time="25539" objId="10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опия Копия Копия №1-В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902624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6" name="Св. война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99592" y="548680"/>
            <a:ext cx="7211095" cy="576887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 advTm="459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 xmlns="">
        <p14:playEvt time="0" objId="6"/>
        <p14:stopEvt time="45871" objId="6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1680</TotalTime>
  <Words>740</Words>
  <Application>Microsoft Office PowerPoint</Application>
  <PresentationFormat>Экран (4:3)</PresentationFormat>
  <Paragraphs>69</Paragraphs>
  <Slides>20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Использованный материал</vt:lpstr>
      <vt:lpstr>Слайд 20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 User</dc:creator>
  <cp:lastModifiedBy>Лена</cp:lastModifiedBy>
  <cp:revision>69</cp:revision>
  <dcterms:created xsi:type="dcterms:W3CDTF">2014-02-22T18:50:02Z</dcterms:created>
  <dcterms:modified xsi:type="dcterms:W3CDTF">2014-04-19T11:55:04Z</dcterms:modified>
</cp:coreProperties>
</file>