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0" r:id="rId2"/>
    <p:sldId id="291" r:id="rId3"/>
    <p:sldId id="294" r:id="rId4"/>
    <p:sldId id="295" r:id="rId5"/>
    <p:sldId id="297" r:id="rId6"/>
    <p:sldId id="293" r:id="rId7"/>
    <p:sldId id="292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1F2D6-00FB-4216-AAD9-E7216C6C4F72}" type="datetimeFigureOut">
              <a:rPr lang="ru-RU" smtClean="0"/>
              <a:t>11.03.2014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0F57D-07F4-4CF3-B462-EF60B9475B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7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slide" Target="slide2.xml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5.xml"/><Relationship Id="rId7" Type="http://schemas.openxmlformats.org/officeDocument/2006/relationships/slide" Target="slide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10" Type="http://schemas.openxmlformats.org/officeDocument/2006/relationships/slide" Target="slide17.xml"/><Relationship Id="rId4" Type="http://schemas.openxmlformats.org/officeDocument/2006/relationships/slide" Target="slide6.xml"/><Relationship Id="rId9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ria.ru/" TargetMode="External"/><Relationship Id="rId3" Type="http://schemas.openxmlformats.org/officeDocument/2006/relationships/hyperlink" Target="http://ru.wikipedia.org/" TargetMode="External"/><Relationship Id="rId7" Type="http://schemas.openxmlformats.org/officeDocument/2006/relationships/hyperlink" Target="http://muzofon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iveinternet.ru/" TargetMode="External"/><Relationship Id="rId5" Type="http://schemas.openxmlformats.org/officeDocument/2006/relationships/hyperlink" Target="http://borodino200let.moy.su/" TargetMode="External"/><Relationship Id="rId4" Type="http://schemas.openxmlformats.org/officeDocument/2006/relationships/hyperlink" Target="http://mosnarodsobor.ru/" TargetMode="External"/><Relationship Id="rId9" Type="http://schemas.openxmlformats.org/officeDocument/2006/relationships/hyperlink" Target="http://ppt4web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slide" Target="slide2.xml"/><Relationship Id="rId3" Type="http://schemas.openxmlformats.org/officeDocument/2006/relationships/image" Target="../media/image3.jpeg"/><Relationship Id="rId7" Type="http://schemas.openxmlformats.org/officeDocument/2006/relationships/hyperlink" Target="&#1055;&#1086;&#1073;&#1077;&#1076;&#1072;.mp3" TargetMode="External"/><Relationship Id="rId12" Type="http://schemas.openxmlformats.org/officeDocument/2006/relationships/image" Target="../media/image12.jpeg"/><Relationship Id="rId2" Type="http://schemas.openxmlformats.org/officeDocument/2006/relationships/hyperlink" Target="&#1057;&#1090;&#1072;&#1083;&#1080;&#1085;&#1075;&#1088;&#1072;&#1076;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2;&#1086;&#1089;&#1082;&#1074;&#1072;.mp3" TargetMode="External"/><Relationship Id="rId11" Type="http://schemas.openxmlformats.org/officeDocument/2006/relationships/image" Target="../media/image11.jpeg"/><Relationship Id="rId5" Type="http://schemas.openxmlformats.org/officeDocument/2006/relationships/hyperlink" Target="&#1050;&#1091;&#1088;&#1089;&#1082;.mp3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&#1051;&#1077;&#1085;&#1080;&#1085;&#1075;&#1088;&#1072;&#1076;.mp3" TargetMode="Externa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Всероссийский</a:t>
            </a:r>
            <a:r>
              <a:rPr lang="ru-RU" dirty="0" smtClean="0"/>
              <a:t> конкурс методических работ и проектов </a:t>
            </a:r>
          </a:p>
          <a:p>
            <a:pPr algn="ctr"/>
            <a:r>
              <a:rPr lang="ru-RU" dirty="0" smtClean="0"/>
              <a:t>педагогов дополнительного образования </a:t>
            </a:r>
          </a:p>
          <a:p>
            <a:pPr algn="ctr"/>
            <a:r>
              <a:rPr lang="ru-RU" dirty="0" smtClean="0"/>
              <a:t>«Дополнительное образование </a:t>
            </a:r>
            <a:r>
              <a:rPr lang="en-US" dirty="0" smtClean="0"/>
              <a:t>XXI </a:t>
            </a:r>
            <a:r>
              <a:rPr lang="ru-RU" dirty="0" smtClean="0"/>
              <a:t>века»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9441" y="1412776"/>
            <a:ext cx="6567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Интерактивная игра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«ДНИ ВОИНСКОЙ СЛАВЫ РОССИИ»</a:t>
            </a:r>
            <a:endParaRPr lang="ru-RU" sz="3200" b="1" dirty="0">
              <a:solidFill>
                <a:srgbClr val="86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5528" y="2757399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Работу </a:t>
            </a:r>
            <a:r>
              <a:rPr lang="ru-RU" dirty="0" smtClean="0"/>
              <a:t>выполнили педагоги дополнительного образования</a:t>
            </a:r>
          </a:p>
          <a:p>
            <a:pPr algn="r"/>
            <a:r>
              <a:rPr lang="ru-RU" dirty="0" smtClean="0"/>
              <a:t>МБОУДОД «Центр детского творчества» г. Чебоксары</a:t>
            </a:r>
          </a:p>
          <a:p>
            <a:pPr algn="r"/>
            <a:r>
              <a:rPr lang="ru-RU" dirty="0" smtClean="0"/>
              <a:t>Самаркина Наталия Леонидовна – педагог высшей квалификационной категории;</a:t>
            </a:r>
          </a:p>
          <a:p>
            <a:pPr algn="r"/>
            <a:r>
              <a:rPr lang="ru-RU" dirty="0" smtClean="0"/>
              <a:t>Баженова Елена Александровна </a:t>
            </a:r>
            <a:r>
              <a:rPr lang="ru-RU" dirty="0"/>
              <a:t>– </a:t>
            </a:r>
            <a:r>
              <a:rPr lang="ru-RU" dirty="0" smtClean="0"/>
              <a:t>педагог </a:t>
            </a:r>
            <a:r>
              <a:rPr lang="ru-RU" dirty="0"/>
              <a:t>высшей квалификационной </a:t>
            </a:r>
            <a:r>
              <a:rPr lang="ru-RU" dirty="0" smtClean="0"/>
              <a:t>категории.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99441" y="4805026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Чебоксары – 2014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0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423975"/>
            <a:ext cx="71140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60000"/>
                </a:solidFill>
              </a:rPr>
              <a:t>Викторина: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/>
              <a:t>В каком городе находится памятник «Медный всадник»?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/>
              <a:t>Кто сидит на коне?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/>
              <a:t>Чем прославился этот государь?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/>
              <a:t>Что вы знаете о Полтавском сражении?</a:t>
            </a:r>
          </a:p>
          <a:p>
            <a:pPr marL="514350" indent="-514350" algn="ctr">
              <a:buAutoNum type="arabicPeriod"/>
            </a:pPr>
            <a:r>
              <a:rPr lang="ru-RU" sz="3200" b="1" dirty="0" smtClean="0"/>
              <a:t>Чем знаменательна дата </a:t>
            </a:r>
          </a:p>
          <a:p>
            <a:pPr algn="ctr"/>
            <a:r>
              <a:rPr lang="ru-RU" sz="3200" b="1" dirty="0" smtClean="0"/>
              <a:t>7 августа 1714 года?</a:t>
            </a:r>
          </a:p>
          <a:p>
            <a:pPr marL="514350" indent="-514350" algn="ctr">
              <a:buAutoNum type="arabicPeriod"/>
            </a:pPr>
            <a:endParaRPr lang="ru-RU" sz="32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02202" y="29249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81007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4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29936" y="119141"/>
            <a:ext cx="71140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60000"/>
                </a:solidFill>
              </a:rPr>
              <a:t>Ответы:</a:t>
            </a:r>
          </a:p>
          <a:p>
            <a:pPr marL="514350" indent="-514350" algn="ctr">
              <a:buAutoNum type="arabicPeriod"/>
            </a:pPr>
            <a:r>
              <a:rPr lang="ru-RU" sz="2000" dirty="0" smtClean="0"/>
              <a:t>Город Санкт-Петербург.</a:t>
            </a:r>
          </a:p>
          <a:p>
            <a:pPr marL="514350" indent="-514350" algn="ctr">
              <a:buAutoNum type="arabicPeriod"/>
            </a:pPr>
            <a:r>
              <a:rPr lang="ru-RU" sz="2000" dirty="0" smtClean="0"/>
              <a:t>Пётр </a:t>
            </a:r>
            <a:r>
              <a:rPr lang="en-US" sz="2000" dirty="0" smtClean="0"/>
              <a:t>I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3. - Построил </a:t>
            </a:r>
            <a:r>
              <a:rPr lang="ru-RU" sz="2000" dirty="0"/>
              <a:t>первый в России порт в </a:t>
            </a:r>
            <a:r>
              <a:rPr lang="ru-RU" sz="2000" dirty="0" smtClean="0"/>
              <a:t>Архангельске; </a:t>
            </a:r>
          </a:p>
          <a:p>
            <a:pPr algn="ctr"/>
            <a:r>
              <a:rPr lang="ru-RU" sz="2000" dirty="0" smtClean="0"/>
              <a:t> - создал </a:t>
            </a:r>
            <a:r>
              <a:rPr lang="ru-RU" sz="2000" dirty="0"/>
              <a:t>Российский </a:t>
            </a:r>
            <a:r>
              <a:rPr lang="ru-RU" sz="2000" dirty="0" smtClean="0"/>
              <a:t>флот в Петербурге;</a:t>
            </a:r>
          </a:p>
          <a:p>
            <a:pPr marL="457200" indent="-457200" algn="ctr">
              <a:buFontTx/>
              <a:buChar char="-"/>
            </a:pPr>
            <a:r>
              <a:rPr lang="ru-RU" sz="2000" dirty="0"/>
              <a:t>р</a:t>
            </a:r>
            <a:r>
              <a:rPr lang="ru-RU" sz="2000" dirty="0" smtClean="0"/>
              <a:t>азвил науку (развитие металлургии и др.);</a:t>
            </a:r>
          </a:p>
          <a:p>
            <a:pPr algn="ctr"/>
            <a:r>
              <a:rPr lang="ru-RU" sz="2000" dirty="0"/>
              <a:t>-</a:t>
            </a:r>
            <a:r>
              <a:rPr lang="ru-RU" sz="2000" dirty="0" smtClean="0"/>
              <a:t>дал </a:t>
            </a:r>
            <a:r>
              <a:rPr lang="ru-RU" sz="2000" dirty="0"/>
              <a:t>возможность России торговать с другими </a:t>
            </a:r>
            <a:r>
              <a:rPr lang="ru-RU" sz="2000" dirty="0" smtClean="0"/>
              <a:t>странами по морю (открыл «окно в Европу»); </a:t>
            </a:r>
          </a:p>
          <a:p>
            <a:pPr algn="ctr"/>
            <a:r>
              <a:rPr lang="ru-RU" sz="2000" dirty="0"/>
              <a:t>-</a:t>
            </a:r>
            <a:r>
              <a:rPr lang="ru-RU" sz="2000" dirty="0" smtClean="0"/>
              <a:t>ввез картофель и помидоры </a:t>
            </a:r>
            <a:r>
              <a:rPr lang="ru-RU" sz="2000" dirty="0"/>
              <a:t>в Россию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000" dirty="0" smtClean="0"/>
              <a:t>4. 10 июля – День победы русской армии под командованием Петра </a:t>
            </a:r>
            <a:r>
              <a:rPr lang="en-US" sz="2000" dirty="0" smtClean="0"/>
              <a:t>I</a:t>
            </a:r>
            <a:r>
              <a:rPr lang="ru-RU" sz="2000" dirty="0" smtClean="0"/>
              <a:t> над шведами в Полтавском сражении. Само событие произошло 27 июня (8 июля) 1709 г. </a:t>
            </a:r>
          </a:p>
          <a:p>
            <a:pPr algn="ctr"/>
            <a:r>
              <a:rPr lang="ru-RU" sz="2000" dirty="0" smtClean="0"/>
              <a:t>5. Произошло </a:t>
            </a:r>
            <a:r>
              <a:rPr lang="ru-RU" sz="2000" dirty="0" err="1" smtClean="0"/>
              <a:t>Гангутское</a:t>
            </a:r>
            <a:r>
              <a:rPr lang="ru-RU" sz="2000" dirty="0" smtClean="0"/>
              <a:t> сражение. Первая в российской истории морская победа русского флота над шведами под командованием Петра </a:t>
            </a:r>
            <a:r>
              <a:rPr lang="en-US" sz="2000" dirty="0" smtClean="0"/>
              <a:t>I</a:t>
            </a:r>
            <a:r>
              <a:rPr lang="ru-RU" sz="2000" dirty="0" smtClean="0"/>
              <a:t>.</a:t>
            </a:r>
          </a:p>
          <a:p>
            <a:pPr algn="ctr"/>
            <a:endParaRPr lang="ru-RU" sz="20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02202" y="29249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63688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5-конечная звезда 2">
            <a:hlinkClick r:id="rId3" action="ppaction://hlinksldjump"/>
          </p:cNvPr>
          <p:cNvSpPr/>
          <p:nvPr/>
        </p:nvSpPr>
        <p:spPr>
          <a:xfrm>
            <a:off x="7524328" y="378242"/>
            <a:ext cx="1224136" cy="103453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Мои документы\Рабочий стол\Презентация Дни воинской славы\на слайды\полтавское с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6" y="-27384"/>
            <a:ext cx="2649194" cy="18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Рабочий стол\Презентация Дни воинской славы\на слайды\Гангутское Пет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6" y="4725145"/>
            <a:ext cx="322525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37106" y="747574"/>
            <a:ext cx="71140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60000"/>
                </a:solidFill>
              </a:rPr>
              <a:t>4 ноября – </a:t>
            </a:r>
          </a:p>
          <a:p>
            <a:pPr algn="ctr"/>
            <a:r>
              <a:rPr lang="ru-RU" sz="3600" b="1" dirty="0" smtClean="0"/>
              <a:t>День народного единства.</a:t>
            </a:r>
          </a:p>
          <a:p>
            <a:pPr algn="ctr"/>
            <a:endParaRPr lang="ru-RU" sz="3600" b="1" dirty="0" smtClean="0">
              <a:solidFill>
                <a:srgbClr val="86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Придумайте небольшое стихотворение, используя слова «Россия», «народ», «дружба», «единство»</a:t>
            </a:r>
          </a:p>
          <a:p>
            <a:pPr algn="ctr"/>
            <a:endParaRPr lang="ru-RU" sz="3200" b="1" dirty="0" smtClean="0"/>
          </a:p>
          <a:p>
            <a:pPr marL="514350" indent="-514350" algn="ctr">
              <a:buAutoNum type="arabicPeriod"/>
            </a:pPr>
            <a:endParaRPr lang="ru-RU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81007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5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1" y="260648"/>
            <a:ext cx="711406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60000"/>
                </a:solidFill>
              </a:rPr>
              <a:t>Пример:</a:t>
            </a:r>
          </a:p>
          <a:p>
            <a:pPr algn="ctr"/>
            <a:r>
              <a:rPr lang="ru-RU" sz="3200" b="1" dirty="0" smtClean="0"/>
              <a:t>Наша Россия очень большая.</a:t>
            </a:r>
          </a:p>
          <a:p>
            <a:pPr algn="ctr"/>
            <a:r>
              <a:rPr lang="ru-RU" sz="3200" b="1" dirty="0" smtClean="0"/>
              <a:t>Одна на земле она такая.</a:t>
            </a:r>
          </a:p>
          <a:p>
            <a:pPr algn="ctr"/>
            <a:r>
              <a:rPr lang="ru-RU" sz="3200" b="1" dirty="0" smtClean="0"/>
              <a:t>Много народов здесь дружно живёт.</a:t>
            </a:r>
          </a:p>
          <a:p>
            <a:pPr algn="ctr"/>
            <a:r>
              <a:rPr lang="ru-RU" sz="3200" b="1" dirty="0" smtClean="0"/>
              <a:t>Сеет и пашет, и песни поёт.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/>
              <a:t>В</a:t>
            </a:r>
            <a:r>
              <a:rPr lang="ru-RU" sz="3200" b="1" dirty="0" smtClean="0"/>
              <a:t> единстве наша сила.</a:t>
            </a:r>
          </a:p>
          <a:p>
            <a:pPr algn="ctr"/>
            <a:r>
              <a:rPr lang="ru-RU" sz="3200" b="1" dirty="0" smtClean="0"/>
              <a:t>Это каждый поймёт…</a:t>
            </a:r>
          </a:p>
          <a:p>
            <a:pPr algn="ctr"/>
            <a:endParaRPr lang="ru-RU" sz="3600" b="1" dirty="0" smtClean="0"/>
          </a:p>
          <a:p>
            <a:pPr algn="ctr"/>
            <a:endParaRPr lang="ru-RU" sz="3600" b="1" dirty="0" smtClean="0">
              <a:solidFill>
                <a:srgbClr val="860000"/>
              </a:solidFill>
            </a:endParaRPr>
          </a:p>
          <a:p>
            <a:pPr algn="ctr"/>
            <a:endParaRPr lang="ru-RU" sz="3200" b="1" dirty="0" smtClean="0"/>
          </a:p>
          <a:p>
            <a:pPr marL="514350" indent="-514350" algn="ctr">
              <a:buAutoNum type="arabicPeriod"/>
            </a:pPr>
            <a:endParaRPr lang="ru-RU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81007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5-конечная звезда 2">
            <a:hlinkClick r:id="rId3" action="ppaction://hlinksldjump"/>
          </p:cNvPr>
          <p:cNvSpPr/>
          <p:nvPr/>
        </p:nvSpPr>
        <p:spPr>
          <a:xfrm>
            <a:off x="7668344" y="4014356"/>
            <a:ext cx="1209407" cy="108012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D:\Мои документы\Рабочий стол\Презентация Дни воинской славы\на слайды\единств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48" y="3933056"/>
            <a:ext cx="3869721" cy="290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378242"/>
            <a:ext cx="7114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60000"/>
                </a:solidFill>
              </a:rPr>
              <a:t>23 февраля –</a:t>
            </a:r>
          </a:p>
          <a:p>
            <a:pPr algn="ctr"/>
            <a:r>
              <a:rPr lang="ru-RU" sz="3600" b="1" dirty="0" smtClean="0"/>
              <a:t>День Защитника </a:t>
            </a:r>
            <a:r>
              <a:rPr lang="ru-RU" sz="3600" b="1" dirty="0" smtClean="0"/>
              <a:t>Отечества.</a:t>
            </a:r>
            <a:endParaRPr lang="ru-RU" sz="3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81007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29448" y="1412776"/>
            <a:ext cx="7292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Расскажите историю этого праздника.</a:t>
            </a:r>
            <a:endParaRPr lang="ru-RU" sz="3200" b="1" dirty="0" smtClean="0">
              <a:solidFill>
                <a:srgbClr val="860000"/>
              </a:solidFill>
            </a:endParaRPr>
          </a:p>
        </p:txBody>
      </p:sp>
      <p:sp>
        <p:nvSpPr>
          <p:cNvPr id="8" name="5-конечная звезда 7">
            <a:hlinkClick r:id="rId3" action="ppaction://hlinksldjump"/>
          </p:cNvPr>
          <p:cNvSpPr/>
          <p:nvPr/>
        </p:nvSpPr>
        <p:spPr>
          <a:xfrm>
            <a:off x="7705869" y="5039734"/>
            <a:ext cx="1281415" cy="1140833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055874" y="1916832"/>
            <a:ext cx="66394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Праздник получил </a:t>
            </a:r>
            <a:r>
              <a:rPr lang="ru-RU" dirty="0"/>
              <a:t>начало в далеком 1918 году, </a:t>
            </a:r>
            <a:r>
              <a:rPr lang="ru-RU" dirty="0" smtClean="0"/>
              <a:t>в связи с победой</a:t>
            </a:r>
          </a:p>
          <a:p>
            <a:r>
              <a:rPr lang="ru-RU" dirty="0"/>
              <a:t>р</a:t>
            </a:r>
            <a:r>
              <a:rPr lang="ru-RU" dirty="0" smtClean="0"/>
              <a:t>усских воинов  над немцами под Псковом и Нарвой. </a:t>
            </a:r>
            <a:r>
              <a:rPr lang="ru-RU" dirty="0"/>
              <a:t>С</a:t>
            </a:r>
            <a:r>
              <a:rPr lang="ru-RU" dirty="0" smtClean="0"/>
              <a:t> 1922 г. стал именоваться как День Красной армии. И лишь в 1946 г.  праздник отмечался уже с обновленным названием «День Советской Армии и Военно-Морского флота». После того, как Советский Союз стал достоянием истории, был отменен и День Советской Армии. С 1993 г. этот праздник больше не отмечался. Но с 1995 г. 23 февраля мы отмечаем «День Защитника Отечества», </a:t>
            </a:r>
            <a:r>
              <a:rPr lang="ru-RU" dirty="0"/>
              <a:t>поздравляя не только тех, кто служит в армии и силовых структурах, но и тех, кто оберегает наши семьи каждый день – отцов, мужей, братьев.</a:t>
            </a:r>
            <a:endParaRPr lang="ru-RU" u="sng" dirty="0" smtClean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1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-27384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378242"/>
            <a:ext cx="7114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60000"/>
                </a:solidFill>
              </a:rPr>
              <a:t>26 августа (7 сентября) 1812 г. – </a:t>
            </a:r>
          </a:p>
          <a:p>
            <a:pPr algn="ctr"/>
            <a:r>
              <a:rPr lang="ru-RU" sz="3600" b="1" dirty="0" smtClean="0"/>
              <a:t>День Бородинского сражения.</a:t>
            </a:r>
            <a:endParaRPr lang="ru-RU" sz="3600" b="1" dirty="0"/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Посмотрите на портреты.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Назовите героев данного события.</a:t>
            </a:r>
          </a:p>
          <a:p>
            <a:pPr algn="ctr"/>
            <a:endParaRPr lang="ru-RU" sz="3200" b="1" dirty="0" smtClean="0">
              <a:solidFill>
                <a:srgbClr val="86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1007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6146" name="Picture 2" descr="D:\Мои документы\Рабочий стол\Презентация Дни воинской славы\на слайды\Бородин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4"/>
            <a:ext cx="3816424" cy="253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1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56607" cy="688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Рабочий стол\Презентация Дни воинской славы\на слайды\Петр Баграти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4"/>
            <a:ext cx="1944911" cy="25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Рабочий стол\Презентация Дни воинской славы\на слайды\Барклай де Толл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5"/>
            <a:ext cx="1813644" cy="25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Рабочий стол\Презентация Дни воинской славы\на слайды\Раевск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30" y="332087"/>
            <a:ext cx="2107084" cy="25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Рабочий стол\Презентация Дни воинской славы\на слайды\Денис Давыд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816" y="332088"/>
            <a:ext cx="1923664" cy="25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ои документы\Рабочий стол\Презентация Дни воинской славы\на слайды\Кутайсо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1942408" cy="26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Мои документы\Рабочий стол\Презентация Дни воинской славы\на слайды\фИГНЕ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33" y="3429000"/>
            <a:ext cx="1944535" cy="26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Мои документы\Рабочий стол\Презентация Дни воинской славы\на слайды\М. Кутузов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2181068" cy="263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Мои документы\Рабочий стол\Презентация Дни воинской славы\на слайды\Кудашев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61" y="3429000"/>
            <a:ext cx="1991720" cy="263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877022"/>
            <a:ext cx="233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П. И. Багратион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14071" y="289323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Барклай де Толли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38375" y="2895327"/>
            <a:ext cx="2362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Н. Н. Раевский</a:t>
            </a:r>
            <a:endParaRPr lang="ru-RU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00760" y="2870864"/>
            <a:ext cx="199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Д. Давыдов</a:t>
            </a:r>
            <a:endParaRPr lang="ru-RU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1738" y="6053771"/>
            <a:ext cx="208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А. </a:t>
            </a:r>
            <a:r>
              <a:rPr lang="ru-RU" sz="2400" b="1" dirty="0" err="1" smtClean="0"/>
              <a:t>Кутайсов</a:t>
            </a:r>
            <a:endParaRPr lang="ru-RU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411440" y="6081513"/>
            <a:ext cx="180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А. </a:t>
            </a:r>
            <a:r>
              <a:rPr lang="ru-RU" sz="2400" b="1" dirty="0"/>
              <a:t>Ф</a:t>
            </a:r>
            <a:r>
              <a:rPr lang="ru-RU" sz="2400" b="1" dirty="0" smtClean="0"/>
              <a:t>игнер</a:t>
            </a:r>
            <a:endParaRPr lang="ru-RU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499992" y="6081513"/>
            <a:ext cx="2213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М. И. </a:t>
            </a:r>
            <a:r>
              <a:rPr lang="ru-RU" sz="2400" b="1" dirty="0"/>
              <a:t>К</a:t>
            </a:r>
            <a:r>
              <a:rPr lang="ru-RU" sz="2400" b="1" dirty="0" smtClean="0"/>
              <a:t>утузов</a:t>
            </a:r>
            <a:endParaRPr lang="ru-RU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713514" y="6081513"/>
            <a:ext cx="217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Н. Кудашев</a:t>
            </a:r>
            <a:endParaRPr lang="ru-RU" sz="2400" b="1" dirty="0"/>
          </a:p>
        </p:txBody>
      </p:sp>
      <p:sp>
        <p:nvSpPr>
          <p:cNvPr id="35" name="5-конечная звезда 34">
            <a:hlinkClick r:id="rId11" action="ppaction://hlinksldjump"/>
          </p:cNvPr>
          <p:cNvSpPr/>
          <p:nvPr/>
        </p:nvSpPr>
        <p:spPr>
          <a:xfrm>
            <a:off x="6396704" y="3429000"/>
            <a:ext cx="1008112" cy="100811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33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9" grpId="0"/>
      <p:bldP spid="30" grpId="0"/>
      <p:bldP spid="31" grpId="0"/>
      <p:bldP spid="3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-27384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51719" y="116632"/>
            <a:ext cx="69700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Посмотрите видеофрагмент.</a:t>
            </a:r>
          </a:p>
          <a:p>
            <a:pPr algn="ctr"/>
            <a:endParaRPr lang="ru-RU" sz="3200" b="1" dirty="0" smtClean="0">
              <a:solidFill>
                <a:srgbClr val="860000"/>
              </a:solidFill>
            </a:endParaRPr>
          </a:p>
          <a:p>
            <a:pPr algn="ctr"/>
            <a:endParaRPr lang="ru-RU" sz="3200" b="1" dirty="0">
              <a:solidFill>
                <a:srgbClr val="860000"/>
              </a:solidFill>
            </a:endParaRPr>
          </a:p>
          <a:p>
            <a:pPr algn="ctr"/>
            <a:endParaRPr lang="ru-RU" sz="3200" b="1" dirty="0" smtClean="0">
              <a:solidFill>
                <a:srgbClr val="860000"/>
              </a:solidFill>
            </a:endParaRPr>
          </a:p>
          <a:p>
            <a:pPr algn="ctr"/>
            <a:endParaRPr lang="ru-RU" sz="3200" b="1" dirty="0">
              <a:solidFill>
                <a:srgbClr val="860000"/>
              </a:solidFill>
            </a:endParaRPr>
          </a:p>
          <a:p>
            <a:pPr algn="ctr"/>
            <a:endParaRPr lang="ru-RU" sz="3200" b="1" dirty="0" smtClean="0">
              <a:solidFill>
                <a:srgbClr val="860000"/>
              </a:solidFill>
            </a:endParaRPr>
          </a:p>
          <a:p>
            <a:pPr algn="ctr"/>
            <a:endParaRPr lang="ru-RU" sz="3200" b="1" dirty="0" smtClean="0">
              <a:solidFill>
                <a:srgbClr val="860000"/>
              </a:solidFill>
            </a:endParaRPr>
          </a:p>
          <a:p>
            <a:pPr algn="ctr"/>
            <a:endParaRPr lang="ru-RU" sz="2800" b="1" dirty="0" smtClean="0">
              <a:solidFill>
                <a:srgbClr val="86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860000"/>
                </a:solidFill>
              </a:rPr>
              <a:t>К какому событию приурочен данный парад? Какую роль он сыграл  в истории России?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1007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6" name="парад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848" y="622931"/>
            <a:ext cx="4288386" cy="32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1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332" y="628233"/>
            <a:ext cx="835292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      </a:t>
            </a:r>
            <a:r>
              <a:rPr lang="ru-RU" sz="2000" b="1" dirty="0" smtClean="0"/>
              <a:t>На </a:t>
            </a:r>
            <a:r>
              <a:rPr lang="ru-RU" sz="2000" b="1" dirty="0"/>
              <a:t>Красной площади парад частей Красной Армии, посвященного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24-й </a:t>
            </a:r>
            <a:r>
              <a:rPr lang="ru-RU" sz="2000" b="1" dirty="0"/>
              <a:t>годовщине Великой Октябрьской социалистической революции</a:t>
            </a:r>
            <a:r>
              <a:rPr lang="ru-RU" sz="2000" dirty="0"/>
              <a:t>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  Парад </a:t>
            </a:r>
            <a:r>
              <a:rPr lang="ru-RU" sz="2000" dirty="0"/>
              <a:t>7 ноября 1941 года - </a:t>
            </a:r>
            <a:r>
              <a:rPr lang="ru-RU" sz="2000" b="1" dirty="0"/>
              <a:t>это важнейшая военная операция</a:t>
            </a:r>
            <a:r>
              <a:rPr lang="ru-RU" sz="2000" dirty="0"/>
              <a:t>. Именно на этот день по случаю запланированного захвата Москвы гитлеровской Германией было назначено торжественное прохождение по Красной площади немецких войск. </a:t>
            </a:r>
          </a:p>
          <a:p>
            <a:r>
              <a:rPr lang="ru-RU" sz="2000" dirty="0" smtClean="0"/>
              <a:t>     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Военный </a:t>
            </a:r>
            <a:r>
              <a:rPr lang="ru-RU" sz="2000" dirty="0"/>
              <a:t>парад советских войск на Красной площади 7 ноября 1941 года было решено провести для укрепления морального духа. Это была убедительная возможность заявить на весь мир о том, что </a:t>
            </a:r>
            <a:r>
              <a:rPr lang="ru-RU" sz="2000" b="1" dirty="0"/>
              <a:t>Москва стоит и будет твердо стоять.</a:t>
            </a:r>
          </a:p>
          <a:p>
            <a:r>
              <a:rPr lang="ru-RU" sz="2000" dirty="0" smtClean="0"/>
              <a:t>   </a:t>
            </a:r>
          </a:p>
          <a:p>
            <a:r>
              <a:rPr lang="ru-RU" sz="2000" dirty="0" smtClean="0"/>
              <a:t>     Так </a:t>
            </a:r>
            <a:r>
              <a:rPr lang="ru-RU" sz="2000" dirty="0"/>
              <a:t>как войск для парада не хватало, в Москву были стянуты </a:t>
            </a:r>
            <a:r>
              <a:rPr lang="ru-RU" sz="2000" b="1" dirty="0"/>
              <a:t>подразделения с фронта, курсанты, кавалеристы</a:t>
            </a:r>
            <a:r>
              <a:rPr lang="ru-RU" sz="2000" dirty="0"/>
              <a:t>. В ночь на 7 ноября по указанию Сталина </a:t>
            </a:r>
            <a:r>
              <a:rPr lang="ru-RU" sz="2000" b="1" dirty="0"/>
              <a:t>кремлевские звезды </a:t>
            </a:r>
            <a:r>
              <a:rPr lang="ru-RU" sz="2000" dirty="0"/>
              <a:t>были расчехлены и зажжены, от маскировки освобожден </a:t>
            </a:r>
            <a:r>
              <a:rPr lang="ru-RU" sz="2000" b="1" dirty="0"/>
              <a:t>мавзолей Ленина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r>
              <a:rPr lang="ru-RU" b="1" dirty="0"/>
              <a:t> </a:t>
            </a:r>
            <a:r>
              <a:rPr lang="ru-RU" b="1" dirty="0" smtClean="0"/>
              <a:t> 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637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чий стол\фон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980728"/>
            <a:ext cx="83529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Парад </a:t>
            </a:r>
            <a:r>
              <a:rPr lang="ru-RU" sz="2000" dirty="0"/>
              <a:t>на Красной площади проходил торжественно и сурово, им командовал начальник гарнизона столицы генерал-лейтенант </a:t>
            </a:r>
            <a:r>
              <a:rPr lang="ru-RU" sz="2000" b="1" dirty="0"/>
              <a:t>Павел Артемьев, </a:t>
            </a:r>
            <a:r>
              <a:rPr lang="ru-RU" sz="2000" dirty="0"/>
              <a:t>принимал парад маршал Советского Союза </a:t>
            </a:r>
            <a:r>
              <a:rPr lang="ru-RU" sz="2000" b="1" dirty="0"/>
              <a:t>Семен Буденный. </a:t>
            </a:r>
            <a:r>
              <a:rPr lang="ru-RU" sz="2000" dirty="0"/>
              <a:t>Напутствовал уходящие с парада на фронт войска </a:t>
            </a:r>
            <a:r>
              <a:rPr lang="ru-RU" sz="2000" b="1" dirty="0"/>
              <a:t>Сталин.</a:t>
            </a:r>
          </a:p>
          <a:p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Пришедшие </a:t>
            </a:r>
            <a:r>
              <a:rPr lang="ru-RU" sz="2000" dirty="0"/>
              <a:t>на Красную площадь убедились в том, что </a:t>
            </a:r>
            <a:r>
              <a:rPr lang="ru-RU" sz="2000" b="1" dirty="0"/>
              <a:t>боевой дух армии не сломлен</a:t>
            </a:r>
            <a:r>
              <a:rPr lang="ru-RU" sz="2000" dirty="0"/>
              <a:t>. На трибунах по обе стороны Мавзолея, помимо рабочих и служащих, находились аккредитованные в столице корреспонденты иностранных газет. Так что </a:t>
            </a:r>
            <a:r>
              <a:rPr lang="ru-RU" sz="2000" b="1" dirty="0"/>
              <a:t>весть о параде разнеслась по всему миру.</a:t>
            </a:r>
          </a:p>
          <a:p>
            <a:r>
              <a:rPr lang="en-US" sz="2000" dirty="0"/>
              <a:t> </a:t>
            </a:r>
            <a:endParaRPr lang="ru-RU" sz="2000" dirty="0" smtClean="0"/>
          </a:p>
          <a:p>
            <a:r>
              <a:rPr lang="ru-RU" sz="2000" dirty="0"/>
              <a:t> </a:t>
            </a:r>
            <a:r>
              <a:rPr lang="ru-RU" sz="2000" dirty="0" smtClean="0"/>
              <a:t>    Прямо </a:t>
            </a:r>
            <a:r>
              <a:rPr lang="ru-RU" sz="2000" dirty="0"/>
              <a:t>с парада на главной площади страны </a:t>
            </a:r>
            <a:r>
              <a:rPr lang="ru-RU" sz="2000" b="1" dirty="0"/>
              <a:t>бойцы Красной Армии отправлялись на фронт.</a:t>
            </a: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7488832" y="5373216"/>
            <a:ext cx="1259632" cy="108012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82049"/>
              </p:ext>
            </p:extLst>
          </p:nvPr>
        </p:nvGraphicFramePr>
        <p:xfrm>
          <a:off x="2051720" y="260647"/>
          <a:ext cx="6844033" cy="4968553"/>
        </p:xfrm>
        <a:graphic>
          <a:graphicData uri="http://schemas.openxmlformats.org/drawingml/2006/table">
            <a:tbl>
              <a:tblPr firstRow="1" lastRow="1" bandRow="1">
                <a:tableStyleId>{8A107856-5554-42FB-B03E-39F5DBC370BA}</a:tableStyleId>
              </a:tblPr>
              <a:tblGrid>
                <a:gridCol w="2222559"/>
                <a:gridCol w="2222559"/>
                <a:gridCol w="2398915"/>
              </a:tblGrid>
              <a:tr h="1512169">
                <a:tc>
                  <a:txBody>
                    <a:bodyPr/>
                    <a:lstStyle/>
                    <a:p>
                      <a:pPr algn="ctr"/>
                      <a:endParaRPr lang="ru-RU" b="1" dirty="0" smtClean="0"/>
                    </a:p>
                    <a:p>
                      <a:pPr algn="ctr"/>
                      <a:endParaRPr lang="ru-RU" sz="8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600" b="1" i="0" u="none" strike="noStrike" kern="1200" cap="none" spc="150" normalizeH="0" baseline="0" noProof="0" dirty="0" smtClean="0">
                        <a:ln w="11430">
                          <a:solidFill>
                            <a:prstClr val="black"/>
                          </a:solidFill>
                        </a:ln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600" b="1" i="0" u="none" strike="noStrike" kern="1200" cap="none" spc="150" normalizeH="0" baseline="0" noProof="0" dirty="0" smtClean="0">
                        <a:ln w="11430">
                          <a:solidFill>
                            <a:prstClr val="black"/>
                          </a:solidFill>
                        </a:ln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</a:tr>
              <a:tr h="16554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600" b="1" i="0" u="none" strike="noStrike" kern="1200" cap="none" spc="150" normalizeH="0" baseline="0" noProof="0" dirty="0" smtClean="0">
                        <a:ln w="11430">
                          <a:solidFill>
                            <a:prstClr val="black"/>
                          </a:solidFill>
                        </a:ln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600" b="1" i="0" u="none" strike="noStrike" kern="1200" cap="none" spc="150" normalizeH="0" baseline="0" noProof="0" dirty="0" smtClean="0">
                        <a:ln w="11430">
                          <a:solidFill>
                            <a:prstClr val="black"/>
                          </a:solidFill>
                        </a:ln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600" b="1" i="0" u="none" strike="noStrike" kern="1200" cap="none" spc="150" normalizeH="0" baseline="0" noProof="0" dirty="0" smtClean="0">
                        <a:ln w="11430">
                          <a:solidFill>
                            <a:prstClr val="black"/>
                          </a:solidFill>
                        </a:ln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</a:tr>
              <a:tr h="1728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600" b="1" i="0" u="none" strike="noStrike" kern="1200" cap="none" spc="150" normalizeH="0" baseline="0" noProof="0" dirty="0" smtClean="0">
                        <a:ln w="11430">
                          <a:solidFill>
                            <a:prstClr val="black"/>
                          </a:solidFill>
                        </a:ln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600" b="1" i="0" u="none" strike="noStrike" kern="1200" cap="none" spc="150" normalizeH="0" baseline="0" noProof="0" dirty="0" smtClean="0">
                        <a:ln w="11430">
                          <a:solidFill>
                            <a:prstClr val="black"/>
                          </a:solidFill>
                        </a:ln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600" b="1" i="0" u="none" strike="noStrike" kern="1200" cap="none" spc="150" normalizeH="0" baseline="0" noProof="0" dirty="0" smtClean="0">
                        <a:ln w="11430">
                          <a:solidFill>
                            <a:prstClr val="black"/>
                          </a:solidFill>
                        </a:ln>
                        <a:solidFill>
                          <a:srgbClr val="F8F8F8"/>
                        </a:solidFill>
                        <a:effectLst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0000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97934" y="188640"/>
            <a:ext cx="8274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9600" b="1" spc="150" dirty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4931252" y="188640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</a:rPr>
              <a:t>2</a:t>
            </a:r>
            <a:endParaRPr lang="ru-RU" sz="9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7164279" y="188640"/>
            <a:ext cx="8082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9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2717169" y="1882752"/>
            <a:ext cx="8082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9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4915611" y="1882752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9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7164288" y="1903687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endParaRPr lang="ru-RU" sz="9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2697934" y="3573016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endParaRPr lang="ru-RU" sz="9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9" action="ppaction://hlinksldjump"/>
          </p:cNvPr>
          <p:cNvSpPr/>
          <p:nvPr/>
        </p:nvSpPr>
        <p:spPr>
          <a:xfrm>
            <a:off x="4915610" y="3564922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endParaRPr lang="ru-RU" sz="9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7164288" y="3508796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</a:t>
            </a:r>
            <a:endParaRPr lang="ru-RU" sz="9600" b="1" cap="none" spc="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-27384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378242"/>
            <a:ext cx="7114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60000"/>
                </a:solidFill>
              </a:rPr>
              <a:t>Источники информации: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1007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11111" y="36459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ru.wikipedia.org/</a:t>
            </a:r>
            <a:r>
              <a:rPr lang="ru-RU" dirty="0" smtClean="0"/>
              <a:t> -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википедия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1111" y="2133580"/>
            <a:ext cx="430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4"/>
              </a:rPr>
              <a:t>http://mosnarodsobor.ru</a:t>
            </a:r>
            <a:r>
              <a:rPr lang="en-US" u="sng" dirty="0" smtClean="0">
                <a:hlinkClick r:id="rId4"/>
              </a:rPr>
              <a:t>/</a:t>
            </a:r>
            <a:r>
              <a:rPr lang="ru-RU" dirty="0" smtClean="0"/>
              <a:t>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иллюстрации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11111" y="1261017"/>
            <a:ext cx="4697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http://borodino200let.moy.su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8469" y="1731054"/>
            <a:ext cx="439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http://www.liveinternet.ru</a:t>
            </a:r>
            <a:r>
              <a:rPr lang="en-US" dirty="0" smtClean="0">
                <a:hlinkClick r:id="rId6"/>
              </a:rPr>
              <a:t>/</a:t>
            </a:r>
            <a:r>
              <a:rPr lang="ru-RU" dirty="0" smtClean="0"/>
              <a:t>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иллюстрации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1111" y="2537933"/>
            <a:ext cx="3151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http://muzofon.com</a:t>
            </a:r>
            <a:r>
              <a:rPr lang="en-US" dirty="0" smtClean="0">
                <a:hlinkClick r:id="rId7"/>
              </a:rPr>
              <a:t>/</a:t>
            </a:r>
            <a:r>
              <a:rPr lang="ru-RU" dirty="0" smtClean="0"/>
              <a:t>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музыка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58469" y="3276597"/>
            <a:ext cx="2897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http://ria.ru</a:t>
            </a:r>
            <a:r>
              <a:rPr lang="en-US" dirty="0" smtClean="0">
                <a:hlinkClick r:id="rId8"/>
              </a:rPr>
              <a:t>/</a:t>
            </a:r>
            <a:r>
              <a:rPr lang="ru-RU" dirty="0" smtClean="0"/>
              <a:t>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видеосюжет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11111" y="2907265"/>
            <a:ext cx="4195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http://ppt4web.ru</a:t>
            </a:r>
            <a:r>
              <a:rPr lang="en-US" dirty="0" smtClean="0">
                <a:hlinkClick r:id="rId9"/>
              </a:rPr>
              <a:t>/</a:t>
            </a:r>
            <a:r>
              <a:rPr lang="ru-RU" dirty="0" smtClean="0"/>
              <a:t>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Куликовская битва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2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9441" y="1412776"/>
            <a:ext cx="65674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Вспомните, что произошло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 </a:t>
            </a:r>
            <a:r>
              <a:rPr lang="ru-RU" sz="4400" b="1" dirty="0" smtClean="0"/>
              <a:t>5 апреля 1242 года 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и предоставьте ассоциативный ряд из 10 слов. Объясните свои ответы.</a:t>
            </a:r>
            <a:endParaRPr lang="ru-RU" sz="3200" b="1" dirty="0">
              <a:solidFill>
                <a:srgbClr val="8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8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7614" y="217299"/>
            <a:ext cx="65674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1. Ледовое побоище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2. Чудское озеро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3. Князь Александр Невский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4. Русские воины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5. Немецкие рыцари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6. </a:t>
            </a:r>
            <a:r>
              <a:rPr lang="ru-RU" sz="3200" b="1" dirty="0">
                <a:solidFill>
                  <a:srgbClr val="860000"/>
                </a:solidFill>
              </a:rPr>
              <a:t>Наступление «свиньёй</a:t>
            </a:r>
            <a:r>
              <a:rPr lang="ru-RU" sz="3200" b="1" dirty="0" smtClean="0">
                <a:solidFill>
                  <a:srgbClr val="860000"/>
                </a:solidFill>
              </a:rPr>
              <a:t>»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7. </a:t>
            </a:r>
            <a:r>
              <a:rPr lang="ru-RU" sz="3200" b="1" dirty="0">
                <a:solidFill>
                  <a:srgbClr val="860000"/>
                </a:solidFill>
              </a:rPr>
              <a:t>Тяжелые доспехи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8. </a:t>
            </a:r>
            <a:r>
              <a:rPr lang="ru-RU" sz="3200" b="1" dirty="0">
                <a:solidFill>
                  <a:srgbClr val="860000"/>
                </a:solidFill>
              </a:rPr>
              <a:t>18 апреля 1242 г. - победа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9. Память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10. Гордость</a:t>
            </a:r>
            <a:endParaRPr lang="ru-RU" sz="3200" b="1" dirty="0">
              <a:solidFill>
                <a:srgbClr val="860000"/>
              </a:solidFill>
            </a:endParaRPr>
          </a:p>
        </p:txBody>
      </p:sp>
      <p:sp>
        <p:nvSpPr>
          <p:cNvPr id="3" name="5-конечная звезда 2">
            <a:hlinkClick r:id="rId3" action="ppaction://hlinksldjump"/>
          </p:cNvPr>
          <p:cNvSpPr/>
          <p:nvPr/>
        </p:nvSpPr>
        <p:spPr>
          <a:xfrm>
            <a:off x="7882943" y="4312938"/>
            <a:ext cx="1152128" cy="1029896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Мои документы\Рабочий стол\Презентация Дни воинской славы\на слайды\Ледово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1" y="1772816"/>
            <a:ext cx="3014019" cy="19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5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278"/>
            <a:ext cx="9139238" cy="68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905" y="-21913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860000"/>
                </a:solidFill>
              </a:rPr>
              <a:t>Что объединяет данные иллюстрации? Какие </a:t>
            </a:r>
            <a:r>
              <a:rPr lang="ru-RU" sz="3200" b="1" dirty="0">
                <a:solidFill>
                  <a:srgbClr val="860000"/>
                </a:solidFill>
              </a:rPr>
              <a:t>исторические события </a:t>
            </a:r>
            <a:r>
              <a:rPr lang="ru-RU" sz="3200" b="1" dirty="0" smtClean="0">
                <a:solidFill>
                  <a:srgbClr val="860000"/>
                </a:solidFill>
              </a:rPr>
              <a:t>здесь изображены?</a:t>
            </a:r>
            <a:endParaRPr lang="ru-RU" sz="3200" b="1" dirty="0">
              <a:solidFill>
                <a:srgbClr val="860000"/>
              </a:solidFill>
            </a:endParaRPr>
          </a:p>
        </p:txBody>
      </p:sp>
      <p:pic>
        <p:nvPicPr>
          <p:cNvPr id="2051" name="Picture 3" descr="D:\Мои документы\Рабочий стол\Презентация Дни воинской славы\на слайды\Чесменское тур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8" y="980728"/>
            <a:ext cx="3657600" cy="23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документы\Рабочий стол\Презентация Дни воинской славы\на слайды\Тендр ту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55" y="980728"/>
            <a:ext cx="3182409" cy="23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и документы\Рабочий стол\Презентация Дни воинской славы\на слайды\Измаил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8" y="4005064"/>
            <a:ext cx="3602225" cy="207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Мои документы\Рабочий стол\Презентация Дни воинской славы\на слайды\Синоп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45" y="4005064"/>
            <a:ext cx="3031627" cy="20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770" y="3401594"/>
            <a:ext cx="428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Чесменское</a:t>
            </a:r>
            <a:r>
              <a:rPr lang="ru-RU" dirty="0" smtClean="0"/>
              <a:t> сражение с </a:t>
            </a:r>
            <a:r>
              <a:rPr lang="ru-RU" u="sng" dirty="0" smtClean="0"/>
              <a:t>турецким </a:t>
            </a:r>
            <a:r>
              <a:rPr lang="ru-RU" dirty="0" smtClean="0"/>
              <a:t>флотом</a:t>
            </a:r>
          </a:p>
          <a:p>
            <a:pPr algn="ctr"/>
            <a:r>
              <a:rPr lang="ru-RU" dirty="0" smtClean="0"/>
              <a:t>5-7 июля 1770 г.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574381" y="3401593"/>
            <a:ext cx="417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Сражение с </a:t>
            </a:r>
            <a:r>
              <a:rPr lang="ru-RU" u="sng" dirty="0" smtClean="0"/>
              <a:t>турецкой</a:t>
            </a:r>
            <a:r>
              <a:rPr lang="ru-RU" dirty="0" smtClean="0"/>
              <a:t> эскадрой у мыса </a:t>
            </a:r>
            <a:r>
              <a:rPr lang="ru-RU" dirty="0" err="1" smtClean="0"/>
              <a:t>Тендра</a:t>
            </a:r>
            <a:r>
              <a:rPr lang="ru-RU" dirty="0" smtClean="0"/>
              <a:t> 8-9 сентября 1790 г.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9814" y="6076343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Взятие </a:t>
            </a:r>
            <a:r>
              <a:rPr lang="ru-RU" u="sng" dirty="0" smtClean="0"/>
              <a:t>турецкой</a:t>
            </a:r>
            <a:r>
              <a:rPr lang="ru-RU" dirty="0" smtClean="0"/>
              <a:t> крепости Измаил </a:t>
            </a:r>
          </a:p>
          <a:p>
            <a:pPr algn="ctr"/>
            <a:r>
              <a:rPr lang="ru-RU" dirty="0" smtClean="0"/>
              <a:t>22 декабря 1790 г.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00246" y="6089308"/>
            <a:ext cx="425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Сражение с </a:t>
            </a:r>
            <a:r>
              <a:rPr lang="ru-RU" u="sng" dirty="0" smtClean="0"/>
              <a:t>турецкой</a:t>
            </a:r>
            <a:r>
              <a:rPr lang="ru-RU" dirty="0" smtClean="0"/>
              <a:t> эскадрой у мыса Синоп 30 ноября 1853 г.</a:t>
            </a:r>
            <a:endParaRPr lang="ru-RU" dirty="0"/>
          </a:p>
        </p:txBody>
      </p:sp>
      <p:sp>
        <p:nvSpPr>
          <p:cNvPr id="7" name="5-конечная звезда 6">
            <a:hlinkClick r:id="rId7" action="ppaction://hlinksldjump"/>
          </p:cNvPr>
          <p:cNvSpPr/>
          <p:nvPr/>
        </p:nvSpPr>
        <p:spPr>
          <a:xfrm>
            <a:off x="8145764" y="4365104"/>
            <a:ext cx="936104" cy="93610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блесть 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" y="0"/>
            <a:ext cx="9138797" cy="69048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007" y="11663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1007" y="378242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1412776"/>
            <a:ext cx="711406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Прослушайте мелодии и ответьте, 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о каких событиях </a:t>
            </a:r>
          </a:p>
          <a:p>
            <a:pPr algn="ctr"/>
            <a:r>
              <a:rPr lang="ru-RU" sz="3600" b="1" dirty="0" smtClean="0"/>
              <a:t>Великой Отечественной войны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860000"/>
                </a:solidFill>
              </a:rPr>
              <a:t>здесь поётся.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Назовите дату этого события.</a:t>
            </a:r>
            <a:endParaRPr lang="ru-RU" sz="3200" b="1" dirty="0">
              <a:solidFill>
                <a:srgbClr val="86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2202" y="292494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81007" y="4725144"/>
            <a:ext cx="656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39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чий стол\фон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"/>
            <a:ext cx="9144000" cy="687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конечная звезда 1">
            <a:hlinkClick r:id="rId4" action="ppaction://hlinkfile"/>
          </p:cNvPr>
          <p:cNvSpPr/>
          <p:nvPr/>
        </p:nvSpPr>
        <p:spPr>
          <a:xfrm>
            <a:off x="395536" y="2036644"/>
            <a:ext cx="2016224" cy="165618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2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4" name="5-конечная звезда 3">
            <a:hlinkClick r:id="rId5" action="ppaction://hlinkfile"/>
          </p:cNvPr>
          <p:cNvSpPr/>
          <p:nvPr/>
        </p:nvSpPr>
        <p:spPr>
          <a:xfrm>
            <a:off x="3347864" y="332656"/>
            <a:ext cx="2016224" cy="165618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1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5" name="5-конечная звезда 4">
            <a:hlinkClick r:id="rId2" action="ppaction://hlinkfile"/>
          </p:cNvPr>
          <p:cNvSpPr/>
          <p:nvPr/>
        </p:nvSpPr>
        <p:spPr>
          <a:xfrm>
            <a:off x="1512640" y="4797152"/>
            <a:ext cx="2016224" cy="165618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4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6" name="5-конечная звезда 5">
            <a:hlinkClick r:id="rId6" action="ppaction://hlinkfile"/>
          </p:cNvPr>
          <p:cNvSpPr/>
          <p:nvPr/>
        </p:nvSpPr>
        <p:spPr>
          <a:xfrm>
            <a:off x="6660232" y="1988840"/>
            <a:ext cx="2016224" cy="165618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3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7" name="5-конечная звезда 6">
            <a:hlinkClick r:id="rId7" action="ppaction://hlinkfile"/>
          </p:cNvPr>
          <p:cNvSpPr/>
          <p:nvPr/>
        </p:nvSpPr>
        <p:spPr>
          <a:xfrm>
            <a:off x="5623698" y="4941168"/>
            <a:ext cx="2016224" cy="1656184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5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D:\Мои документы\Рабочий стол\Презентация Дни воинской славы\Курская битв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188640"/>
            <a:ext cx="27003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Рабочий стол\Презентация Дни воинской славы\блокада Ленинград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4" y="112474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ои документы\Рабочий стол\Презентация Дни воинской славы\битва под Москвой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60" y="1124744"/>
            <a:ext cx="26642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Мои документы\Рабочий стол\Презентация Дни воинской славы\Сталинградская битв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885" y="4010326"/>
            <a:ext cx="2731043" cy="27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ои документы\Рабочий стол\Презентация Дни воинской славы\День Победы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44" y="4010326"/>
            <a:ext cx="2731044" cy="273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>
            <a:hlinkClick r:id="rId13" action="ppaction://hlinksldjump"/>
          </p:cNvPr>
          <p:cNvSpPr/>
          <p:nvPr/>
        </p:nvSpPr>
        <p:spPr>
          <a:xfrm>
            <a:off x="4073160" y="3068960"/>
            <a:ext cx="1033684" cy="941366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документы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56607" cy="688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Куликовская битва 8 сентября 1380 года.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Вооружение и доспехи русских воинов.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</a:rPr>
              <a:t>Выберите правильные ответы</a:t>
            </a:r>
            <a:r>
              <a:rPr lang="ru-RU" sz="3200" dirty="0" smtClean="0">
                <a:solidFill>
                  <a:srgbClr val="860000"/>
                </a:solidFill>
              </a:rPr>
              <a:t>.</a:t>
            </a:r>
          </a:p>
        </p:txBody>
      </p:sp>
      <p:pic>
        <p:nvPicPr>
          <p:cNvPr id="3075" name="Picture 3" descr="D:\Мои документы\Рабочий стол\Презентация Дни воинской славы\на слайды\куликовска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0" y="1922111"/>
            <a:ext cx="4224132" cy="28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0617" y="1740112"/>
            <a:ext cx="1992533" cy="821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Чешуйчатый</a:t>
            </a:r>
          </a:p>
          <a:p>
            <a:pPr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доспех</a:t>
            </a:r>
          </a:p>
        </p:txBody>
      </p:sp>
      <p:sp>
        <p:nvSpPr>
          <p:cNvPr id="7" name="Прямоугольник 6"/>
          <p:cNvSpPr/>
          <p:nvPr/>
        </p:nvSpPr>
        <p:spPr>
          <a:xfrm rot="20161213">
            <a:off x="1848641" y="2193301"/>
            <a:ext cx="73096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нож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7941">
            <a:off x="582631" y="2682891"/>
            <a:ext cx="2245061" cy="63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 rot="402782">
            <a:off x="219282" y="2888523"/>
            <a:ext cx="117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кинжал</a:t>
            </a:r>
          </a:p>
        </p:txBody>
      </p:sp>
      <p:sp>
        <p:nvSpPr>
          <p:cNvPr id="9" name="Прямоугольник 8"/>
          <p:cNvSpPr/>
          <p:nvPr/>
        </p:nvSpPr>
        <p:spPr>
          <a:xfrm rot="1614034">
            <a:off x="1479336" y="3957186"/>
            <a:ext cx="99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пушка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1050">
            <a:off x="91581" y="3482764"/>
            <a:ext cx="1378165" cy="60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 rot="20911176">
            <a:off x="8012319" y="3204672"/>
            <a:ext cx="75052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щит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4835">
            <a:off x="117209" y="4125405"/>
            <a:ext cx="986247" cy="71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59578">
            <a:off x="1018161" y="4530678"/>
            <a:ext cx="1700915" cy="821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кремнёвое 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 smtClean="0">
                <a:solidFill>
                  <a:srgbClr val="000000"/>
                </a:solidFill>
              </a:rPr>
              <a:t>ружьё</a:t>
            </a:r>
            <a:endParaRPr lang="ru-RU" altLang="ru-RU" sz="2400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0461627">
            <a:off x="7201648" y="4195489"/>
            <a:ext cx="121321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стрелы</a:t>
            </a:r>
          </a:p>
        </p:txBody>
      </p:sp>
      <p:sp>
        <p:nvSpPr>
          <p:cNvPr id="13" name="Прямоугольник 12"/>
          <p:cNvSpPr/>
          <p:nvPr/>
        </p:nvSpPr>
        <p:spPr>
          <a:xfrm rot="623219">
            <a:off x="361297" y="5203475"/>
            <a:ext cx="135043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арбалет</a:t>
            </a:r>
          </a:p>
        </p:txBody>
      </p:sp>
      <p:sp>
        <p:nvSpPr>
          <p:cNvPr id="14" name="Прямоугольник 13"/>
          <p:cNvSpPr/>
          <p:nvPr/>
        </p:nvSpPr>
        <p:spPr>
          <a:xfrm rot="21004049">
            <a:off x="2189307" y="5039070"/>
            <a:ext cx="117051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секира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21220279">
            <a:off x="887708" y="5691706"/>
            <a:ext cx="146110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пистолет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26" y="5732991"/>
            <a:ext cx="868456" cy="66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66884" y="6104850"/>
            <a:ext cx="1341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бердыш</a:t>
            </a:r>
          </a:p>
        </p:txBody>
      </p:sp>
      <p:sp>
        <p:nvSpPr>
          <p:cNvPr id="17" name="Прямоугольник 16"/>
          <p:cNvSpPr/>
          <p:nvPr/>
        </p:nvSpPr>
        <p:spPr>
          <a:xfrm rot="1022682">
            <a:off x="3301748" y="5964843"/>
            <a:ext cx="922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сабля</a:t>
            </a:r>
          </a:p>
        </p:txBody>
      </p:sp>
      <p:sp>
        <p:nvSpPr>
          <p:cNvPr id="18" name="Прямоугольник 17"/>
          <p:cNvSpPr/>
          <p:nvPr/>
        </p:nvSpPr>
        <p:spPr>
          <a:xfrm rot="20822724">
            <a:off x="4224040" y="4917500"/>
            <a:ext cx="1970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боевой топор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31326" y="5620764"/>
            <a:ext cx="99283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копьё</a:t>
            </a:r>
          </a:p>
        </p:txBody>
      </p:sp>
      <p:sp>
        <p:nvSpPr>
          <p:cNvPr id="20" name="Прямоугольник 19"/>
          <p:cNvSpPr/>
          <p:nvPr/>
        </p:nvSpPr>
        <p:spPr>
          <a:xfrm rot="20490268">
            <a:off x="6136967" y="6011578"/>
            <a:ext cx="1190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тягиляй</a:t>
            </a:r>
            <a:endParaRPr lang="ru-RU" sz="2400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50" y="5067079"/>
            <a:ext cx="1390387" cy="66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 rot="19887460">
            <a:off x="7468242" y="5784829"/>
            <a:ext cx="145200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рогатина</a:t>
            </a: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 rot="960000">
            <a:off x="7040612" y="5183840"/>
            <a:ext cx="118745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400" b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сулица</a:t>
            </a:r>
            <a:endParaRPr kumimoji="0" lang="ru-RU" altLang="ru-RU" sz="2400" b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29472" y="3586369"/>
            <a:ext cx="108074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пушка</a:t>
            </a:r>
          </a:p>
        </p:txBody>
      </p:sp>
      <p:sp>
        <p:nvSpPr>
          <p:cNvPr id="23" name="Прямоугольник 22"/>
          <p:cNvSpPr/>
          <p:nvPr/>
        </p:nvSpPr>
        <p:spPr>
          <a:xfrm rot="20703743">
            <a:off x="7797587" y="4660251"/>
            <a:ext cx="114146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</a:rPr>
              <a:t>палица</a:t>
            </a:r>
          </a:p>
        </p:txBody>
      </p:sp>
      <p:sp>
        <p:nvSpPr>
          <p:cNvPr id="24" name="Прямоугольник 23"/>
          <p:cNvSpPr/>
          <p:nvPr/>
        </p:nvSpPr>
        <p:spPr>
          <a:xfrm rot="19952961">
            <a:off x="7096766" y="2771572"/>
            <a:ext cx="145871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кольчуга</a:t>
            </a:r>
          </a:p>
        </p:txBody>
      </p:sp>
      <p:sp>
        <p:nvSpPr>
          <p:cNvPr id="25" name="Прямоугольник 24"/>
          <p:cNvSpPr/>
          <p:nvPr/>
        </p:nvSpPr>
        <p:spPr>
          <a:xfrm rot="1611369">
            <a:off x="7058554" y="1740112"/>
            <a:ext cx="2167901" cy="821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000000"/>
                </a:solidFill>
                <a:latin typeface="Arial"/>
              </a:rPr>
              <a:t>камнемётная </a:t>
            </a:r>
            <a:endParaRPr lang="ru-RU" altLang="ru-RU" sz="2400" dirty="0" smtClean="0">
              <a:solidFill>
                <a:srgbClr val="000000"/>
              </a:solidFill>
              <a:latin typeface="Arial"/>
            </a:endParaRPr>
          </a:p>
          <a:p>
            <a:pPr lvl="0" defTabSz="449263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dirty="0" smtClean="0">
                <a:solidFill>
                  <a:srgbClr val="000000"/>
                </a:solidFill>
                <a:latin typeface="Arial"/>
              </a:rPr>
              <a:t>машина</a:t>
            </a:r>
            <a:endParaRPr lang="ru-RU" altLang="ru-RU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 rot="2033260">
            <a:off x="1360512" y="3384885"/>
            <a:ext cx="1046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шпага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9900375">
            <a:off x="2946738" y="5176428"/>
            <a:ext cx="135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карабин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386866">
            <a:off x="4315868" y="5874017"/>
            <a:ext cx="1162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колчан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48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документы\Рабочий стол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2"/>
            <a:ext cx="9144000" cy="687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303455"/>
            <a:ext cx="8496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 – Сабля </a:t>
            </a:r>
            <a:r>
              <a:rPr lang="ru-RU" sz="3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Боевой топор – Копье </a:t>
            </a:r>
            <a:r>
              <a:rPr lang="ru-RU" sz="3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Кинжал </a:t>
            </a:r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Стрелы – Лук </a:t>
            </a:r>
            <a:r>
              <a:rPr lang="ru-RU" sz="3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Булава – Рогатина  </a:t>
            </a:r>
            <a:r>
              <a:rPr lang="ru-RU" sz="3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Колчан – </a:t>
            </a:r>
          </a:p>
          <a:p>
            <a:pPr algn="ctr"/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Шлем </a:t>
            </a:r>
            <a:r>
              <a:rPr lang="ru-RU" sz="3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Щит</a:t>
            </a:r>
            <a:r>
              <a:rPr lang="ru-RU" sz="32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ru-RU" sz="3200" b="1" dirty="0" smtClean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Кольчуга</a:t>
            </a:r>
          </a:p>
          <a:p>
            <a:pPr algn="ctr"/>
            <a:endParaRPr lang="ru-RU" sz="3200" b="1" dirty="0">
              <a:solidFill>
                <a:srgbClr val="86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D:\Мои документы\Рабочий стол\Презентация Дни воинской славы\на слайды\Кулик 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30" y="476672"/>
            <a:ext cx="617224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>
            <a:hlinkClick r:id="rId4" action="ppaction://hlinksldjump"/>
          </p:cNvPr>
          <p:cNvSpPr/>
          <p:nvPr/>
        </p:nvSpPr>
        <p:spPr>
          <a:xfrm>
            <a:off x="7639076" y="5445224"/>
            <a:ext cx="1247971" cy="105294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866</Words>
  <Application>Microsoft Office PowerPoint</Application>
  <PresentationFormat>Экран (4:3)</PresentationFormat>
  <Paragraphs>160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ADMIN</cp:lastModifiedBy>
  <cp:revision>120</cp:revision>
  <dcterms:created xsi:type="dcterms:W3CDTF">2012-02-02T08:16:50Z</dcterms:created>
  <dcterms:modified xsi:type="dcterms:W3CDTF">2014-03-11T07:16:57Z</dcterms:modified>
</cp:coreProperties>
</file>